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48" roundtripDataSignature="AMtx7mjyhS19vzqxjcFxWlxPgnvnnhjKd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22" Type="http://schemas.openxmlformats.org/officeDocument/2006/relationships/slide" Target="slides/slide17.xml"/><Relationship Id="rId44" Type="http://schemas.openxmlformats.org/officeDocument/2006/relationships/slide" Target="slides/slide39.xml"/><Relationship Id="rId21" Type="http://schemas.openxmlformats.org/officeDocument/2006/relationships/slide" Target="slides/slide16.xml"/><Relationship Id="rId43" Type="http://schemas.openxmlformats.org/officeDocument/2006/relationships/slide" Target="slides/slide38.xml"/><Relationship Id="rId24" Type="http://schemas.openxmlformats.org/officeDocument/2006/relationships/slide" Target="slides/slide19.xml"/><Relationship Id="rId46" Type="http://schemas.openxmlformats.org/officeDocument/2006/relationships/slide" Target="slides/slide41.xml"/><Relationship Id="rId23" Type="http://schemas.openxmlformats.org/officeDocument/2006/relationships/slide" Target="slides/slide18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48" Type="http://customschemas.google.com/relationships/presentationmetadata" Target="metadata"/><Relationship Id="rId25" Type="http://schemas.openxmlformats.org/officeDocument/2006/relationships/slide" Target="slides/slide20.xml"/><Relationship Id="rId47" Type="http://schemas.openxmlformats.org/officeDocument/2006/relationships/slide" Target="slides/slide42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1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2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2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2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2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2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2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2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p2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p2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p2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p3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p3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p3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p3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p3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" name="Google Shape;407;p3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Google Shape;414;p3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p3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" name="Google Shape;429;p3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6" name="Google Shape;436;p3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4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Google Shape;450;p4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" name="Google Shape;458;p4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4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4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44"/>
          <p:cNvSpPr txBox="1"/>
          <p:nvPr>
            <p:ph idx="12" type="sldNum"/>
          </p:nvPr>
        </p:nvSpPr>
        <p:spPr>
          <a:xfrm>
            <a:off x="11639549" y="6350000"/>
            <a:ext cx="390525" cy="2889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5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53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0" name="Google Shape;70;p5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1" name="Google Shape;71;p5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" name="Google Shape;72;p53"/>
          <p:cNvSpPr txBox="1"/>
          <p:nvPr>
            <p:ph idx="12" type="sldNum"/>
          </p:nvPr>
        </p:nvSpPr>
        <p:spPr>
          <a:xfrm>
            <a:off x="11639549" y="6350000"/>
            <a:ext cx="390525" cy="2889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54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54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6" name="Google Shape;76;p5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7" name="Google Shape;77;p5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" name="Google Shape;78;p54"/>
          <p:cNvSpPr txBox="1"/>
          <p:nvPr>
            <p:ph idx="12" type="sldNum"/>
          </p:nvPr>
        </p:nvSpPr>
        <p:spPr>
          <a:xfrm>
            <a:off x="11639549" y="6350000"/>
            <a:ext cx="390525" cy="2889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5"/>
          <p:cNvSpPr/>
          <p:nvPr/>
        </p:nvSpPr>
        <p:spPr>
          <a:xfrm>
            <a:off x="0" y="0"/>
            <a:ext cx="12192000" cy="819150"/>
          </a:xfrm>
          <a:prstGeom prst="rect">
            <a:avLst/>
          </a:prstGeom>
          <a:solidFill>
            <a:srgbClr val="D5DBE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6;p45"/>
          <p:cNvSpPr txBox="1"/>
          <p:nvPr>
            <p:ph type="title"/>
          </p:nvPr>
        </p:nvSpPr>
        <p:spPr>
          <a:xfrm>
            <a:off x="228600" y="191605"/>
            <a:ext cx="10515600" cy="50783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rgia"/>
              <a:buNone/>
              <a:defRPr sz="3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45"/>
          <p:cNvSpPr txBox="1"/>
          <p:nvPr>
            <p:ph idx="12" type="sldNum"/>
          </p:nvPr>
        </p:nvSpPr>
        <p:spPr>
          <a:xfrm>
            <a:off x="11639549" y="6350000"/>
            <a:ext cx="390525" cy="2889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8" name="Google Shape;18;p45"/>
          <p:cNvCxnSpPr/>
          <p:nvPr/>
        </p:nvCxnSpPr>
        <p:spPr>
          <a:xfrm>
            <a:off x="0" y="6457950"/>
            <a:ext cx="9608457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6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46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2" name="Google Shape;22;p4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" name="Google Shape;23;p4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" name="Google Shape;24;p46"/>
          <p:cNvSpPr txBox="1"/>
          <p:nvPr>
            <p:ph idx="12" type="sldNum"/>
          </p:nvPr>
        </p:nvSpPr>
        <p:spPr>
          <a:xfrm>
            <a:off x="11639549" y="6350000"/>
            <a:ext cx="390525" cy="2889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5" name="Google Shape;25;p46"/>
          <p:cNvPicPr preferRelativeResize="0"/>
          <p:nvPr/>
        </p:nvPicPr>
        <p:blipFill rotWithShape="1">
          <a:blip r:embed="rId2">
            <a:alphaModFix/>
          </a:blip>
          <a:srcRect b="7954" l="0" r="29944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7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47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9" name="Google Shape;29;p4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" name="Google Shape;30;p4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" name="Google Shape;31;p47"/>
          <p:cNvSpPr txBox="1"/>
          <p:nvPr>
            <p:ph idx="12" type="sldNum"/>
          </p:nvPr>
        </p:nvSpPr>
        <p:spPr>
          <a:xfrm>
            <a:off x="11639549" y="6350000"/>
            <a:ext cx="390525" cy="2889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4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48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5" name="Google Shape;35;p48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4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" name="Google Shape;37;p4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" name="Google Shape;38;p48"/>
          <p:cNvSpPr txBox="1"/>
          <p:nvPr>
            <p:ph idx="12" type="sldNum"/>
          </p:nvPr>
        </p:nvSpPr>
        <p:spPr>
          <a:xfrm>
            <a:off x="11639549" y="6350000"/>
            <a:ext cx="390525" cy="2889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49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49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2" name="Google Shape;42;p49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3" name="Google Shape;43;p49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4" name="Google Shape;44;p49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5" name="Google Shape;45;p4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" name="Google Shape;46;p4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" name="Google Shape;47;p49"/>
          <p:cNvSpPr txBox="1"/>
          <p:nvPr>
            <p:ph idx="12" type="sldNum"/>
          </p:nvPr>
        </p:nvSpPr>
        <p:spPr>
          <a:xfrm>
            <a:off x="11639549" y="6350000"/>
            <a:ext cx="390525" cy="2889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5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5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1" name="Google Shape;51;p5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" name="Google Shape;52;p50"/>
          <p:cNvSpPr txBox="1"/>
          <p:nvPr>
            <p:ph idx="12" type="sldNum"/>
          </p:nvPr>
        </p:nvSpPr>
        <p:spPr>
          <a:xfrm>
            <a:off x="11639549" y="6350000"/>
            <a:ext cx="390525" cy="2889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51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51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6" name="Google Shape;56;p51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7" name="Google Shape;57;p5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8" name="Google Shape;58;p5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51"/>
          <p:cNvSpPr txBox="1"/>
          <p:nvPr>
            <p:ph idx="12" type="sldNum"/>
          </p:nvPr>
        </p:nvSpPr>
        <p:spPr>
          <a:xfrm>
            <a:off x="11639549" y="6350000"/>
            <a:ext cx="390525" cy="2889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52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52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3" name="Google Shape;63;p52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4" name="Google Shape;64;p5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5" name="Google Shape;65;p5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" name="Google Shape;66;p52"/>
          <p:cNvSpPr txBox="1"/>
          <p:nvPr>
            <p:ph idx="12" type="sldNum"/>
          </p:nvPr>
        </p:nvSpPr>
        <p:spPr>
          <a:xfrm>
            <a:off x="11639549" y="6350000"/>
            <a:ext cx="390525" cy="2889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4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43"/>
          <p:cNvSpPr txBox="1"/>
          <p:nvPr>
            <p:ph idx="12" type="sldNum"/>
          </p:nvPr>
        </p:nvSpPr>
        <p:spPr>
          <a:xfrm>
            <a:off x="11639549" y="6350000"/>
            <a:ext cx="390525" cy="2889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9" name="Google Shape;9;p43"/>
          <p:cNvPicPr preferRelativeResize="0"/>
          <p:nvPr/>
        </p:nvPicPr>
        <p:blipFill rotWithShape="1">
          <a:blip r:embed="rId1">
            <a:alphaModFix/>
          </a:blip>
          <a:srcRect b="0" l="0" r="999" t="7383"/>
          <a:stretch/>
        </p:blipFill>
        <p:spPr>
          <a:xfrm>
            <a:off x="9774543" y="6329532"/>
            <a:ext cx="1592034" cy="329926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7.png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2.png"/><Relationship Id="rId4" Type="http://schemas.openxmlformats.org/officeDocument/2006/relationships/image" Target="../media/image20.png"/><Relationship Id="rId5" Type="http://schemas.openxmlformats.org/officeDocument/2006/relationships/image" Target="../media/image42.png"/><Relationship Id="rId6" Type="http://schemas.openxmlformats.org/officeDocument/2006/relationships/image" Target="../media/image3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3.png"/><Relationship Id="rId4" Type="http://schemas.openxmlformats.org/officeDocument/2006/relationships/image" Target="../media/image29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4.png"/><Relationship Id="rId4" Type="http://schemas.openxmlformats.org/officeDocument/2006/relationships/image" Target="../media/image35.png"/><Relationship Id="rId5" Type="http://schemas.openxmlformats.org/officeDocument/2006/relationships/image" Target="../media/image2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1.png"/><Relationship Id="rId4" Type="http://schemas.openxmlformats.org/officeDocument/2006/relationships/image" Target="../media/image40.png"/><Relationship Id="rId5" Type="http://schemas.openxmlformats.org/officeDocument/2006/relationships/image" Target="../media/image3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1.png"/><Relationship Id="rId4" Type="http://schemas.openxmlformats.org/officeDocument/2006/relationships/image" Target="../media/image27.png"/><Relationship Id="rId5" Type="http://schemas.openxmlformats.org/officeDocument/2006/relationships/image" Target="../media/image3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4.png"/><Relationship Id="rId4" Type="http://schemas.openxmlformats.org/officeDocument/2006/relationships/image" Target="../media/image3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6.png"/><Relationship Id="rId4" Type="http://schemas.openxmlformats.org/officeDocument/2006/relationships/image" Target="../media/image3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0.png"/><Relationship Id="rId4" Type="http://schemas.openxmlformats.org/officeDocument/2006/relationships/image" Target="../media/image4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7.png"/><Relationship Id="rId4" Type="http://schemas.openxmlformats.org/officeDocument/2006/relationships/image" Target="../media/image4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6.png"/><Relationship Id="rId4" Type="http://schemas.openxmlformats.org/officeDocument/2006/relationships/image" Target="../media/image5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jpg"/><Relationship Id="rId4" Type="http://schemas.openxmlformats.org/officeDocument/2006/relationships/hyperlink" Target="https://www.linkedin.com/in/manishkumar386" TargetMode="External"/><Relationship Id="rId5" Type="http://schemas.openxmlformats.org/officeDocument/2006/relationships/image" Target="../media/image2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0.png"/><Relationship Id="rId4" Type="http://schemas.openxmlformats.org/officeDocument/2006/relationships/image" Target="../media/image5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4.png"/><Relationship Id="rId4" Type="http://schemas.openxmlformats.org/officeDocument/2006/relationships/image" Target="../media/image5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9.png"/><Relationship Id="rId4" Type="http://schemas.openxmlformats.org/officeDocument/2006/relationships/image" Target="../media/image5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8.png"/><Relationship Id="rId4" Type="http://schemas.openxmlformats.org/officeDocument/2006/relationships/image" Target="../media/image5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5.png"/><Relationship Id="rId4" Type="http://schemas.openxmlformats.org/officeDocument/2006/relationships/image" Target="../media/image5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63.png"/><Relationship Id="rId4" Type="http://schemas.openxmlformats.org/officeDocument/2006/relationships/image" Target="../media/image5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60.png"/><Relationship Id="rId4" Type="http://schemas.openxmlformats.org/officeDocument/2006/relationships/image" Target="../media/image6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6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6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9.png"/><Relationship Id="rId4" Type="http://schemas.openxmlformats.org/officeDocument/2006/relationships/image" Target="../media/image7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68.png"/><Relationship Id="rId4" Type="http://schemas.openxmlformats.org/officeDocument/2006/relationships/image" Target="../media/image7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66.png"/><Relationship Id="rId4" Type="http://schemas.openxmlformats.org/officeDocument/2006/relationships/image" Target="../media/image7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74.png"/><Relationship Id="rId4" Type="http://schemas.openxmlformats.org/officeDocument/2006/relationships/image" Target="../media/image69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62.png"/><Relationship Id="rId4" Type="http://schemas.openxmlformats.org/officeDocument/2006/relationships/image" Target="../media/image67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71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80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79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73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75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7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76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78.jpg"/></Relationships>
</file>

<file path=ppt/slides/_rels/slide5.xml.rels><?xml version="1.0" encoding="UTF-8" standalone="yes"?><Relationships xmlns="http://schemas.openxmlformats.org/package/2006/relationships"><Relationship Id="rId10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13.png"/><Relationship Id="rId9" Type="http://schemas.openxmlformats.org/officeDocument/2006/relationships/image" Target="../media/image16.png"/><Relationship Id="rId5" Type="http://schemas.openxmlformats.org/officeDocument/2006/relationships/image" Target="../media/image10.png"/><Relationship Id="rId6" Type="http://schemas.openxmlformats.org/officeDocument/2006/relationships/image" Target="../media/image3.png"/><Relationship Id="rId7" Type="http://schemas.openxmlformats.org/officeDocument/2006/relationships/image" Target="../media/image2.png"/><Relationship Id="rId8" Type="http://schemas.openxmlformats.org/officeDocument/2006/relationships/image" Target="../media/image6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" name="Google Shape;84;p1"/>
          <p:cNvSpPr/>
          <p:nvPr/>
        </p:nvSpPr>
        <p:spPr>
          <a:xfrm>
            <a:off x="1114425" y="0"/>
            <a:ext cx="9963150" cy="6858000"/>
          </a:xfrm>
          <a:custGeom>
            <a:rect b="b" l="l" r="r" t="t"/>
            <a:pathLst>
              <a:path extrusionOk="0" h="6858000" w="996315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solidFill>
            <a:schemeClr val="lt1"/>
          </a:solidFill>
          <a:ln cap="flat" cmpd="sng" w="9525">
            <a:solidFill>
              <a:srgbClr val="EFEFE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139700" sx="102000" rotWithShape="0" algn="ctr" sy="102000">
              <a:srgbClr val="D8D8D8">
                <a:alpha val="3764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85;p1"/>
          <p:cNvSpPr/>
          <p:nvPr/>
        </p:nvSpPr>
        <p:spPr>
          <a:xfrm>
            <a:off x="1121664" y="0"/>
            <a:ext cx="9948672" cy="6858000"/>
          </a:xfrm>
          <a:custGeom>
            <a:rect b="b" l="l" r="r" t="t"/>
            <a:pathLst>
              <a:path extrusionOk="0" h="6858000" w="996315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1"/>
          <p:cNvSpPr/>
          <p:nvPr/>
        </p:nvSpPr>
        <p:spPr>
          <a:xfrm>
            <a:off x="1524003" y="1999615"/>
            <a:ext cx="9144000" cy="27640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Mortality Risk</a:t>
            </a:r>
            <a:endParaRPr b="1" i="0" sz="6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Google Shape;87;p1"/>
          <p:cNvSpPr/>
          <p:nvPr/>
        </p:nvSpPr>
        <p:spPr>
          <a:xfrm>
            <a:off x="3718560" y="5524786"/>
            <a:ext cx="4754880" cy="27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8" name="Google Shape;88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01193" y="6502400"/>
            <a:ext cx="1390806" cy="35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668003" y="0"/>
            <a:ext cx="1523996" cy="4267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0"/>
          <p:cNvSpPr txBox="1"/>
          <p:nvPr/>
        </p:nvSpPr>
        <p:spPr>
          <a:xfrm>
            <a:off x="302089" y="1343886"/>
            <a:ext cx="12194711" cy="234320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457200" lvl="0" marL="45720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AutoNum type="arabicParenR"/>
            </a:pPr>
            <a:r>
              <a:rPr b="0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Performed EDA on each columns with Bar Graph and Box Plot.</a:t>
            </a:r>
            <a:endParaRPr/>
          </a:p>
          <a:p>
            <a:pPr indent="-330200" lvl="0" marL="457200" marR="0" rtl="0" algn="l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1" marL="457200" marR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58750" lvl="0" marL="28575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p10"/>
          <p:cNvSpPr txBox="1"/>
          <p:nvPr>
            <p:ph type="title"/>
          </p:nvPr>
        </p:nvSpPr>
        <p:spPr>
          <a:xfrm>
            <a:off x="302089" y="83100"/>
            <a:ext cx="10442111" cy="50783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rgia"/>
              <a:buNone/>
            </a:pPr>
            <a:r>
              <a:rPr lang="en-US"/>
              <a:t>Model Description </a:t>
            </a:r>
            <a:endParaRPr/>
          </a:p>
        </p:txBody>
      </p:sp>
      <p:sp>
        <p:nvSpPr>
          <p:cNvPr id="176" name="Google Shape;176;p10"/>
          <p:cNvSpPr txBox="1"/>
          <p:nvPr>
            <p:ph idx="12" type="sldNum"/>
          </p:nvPr>
        </p:nvSpPr>
        <p:spPr>
          <a:xfrm>
            <a:off x="11639549" y="6350000"/>
            <a:ext cx="390525" cy="2889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7" name="Google Shape;177;p10"/>
          <p:cNvSpPr txBox="1"/>
          <p:nvPr/>
        </p:nvSpPr>
        <p:spPr>
          <a:xfrm>
            <a:off x="757646" y="2207623"/>
            <a:ext cx="412786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Gender Graphs :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8" name="Google Shape;178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4919" y="2677033"/>
            <a:ext cx="3829050" cy="355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13969" y="2677033"/>
            <a:ext cx="3716105" cy="3400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36769" y="2677033"/>
            <a:ext cx="4248150" cy="355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1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84400" y="972234"/>
            <a:ext cx="4045674" cy="16047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1"/>
          <p:cNvSpPr txBox="1"/>
          <p:nvPr/>
        </p:nvSpPr>
        <p:spPr>
          <a:xfrm>
            <a:off x="302089" y="1343886"/>
            <a:ext cx="12194711" cy="3147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457200" lvl="0" marL="45720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AutoNum type="arabicParenR"/>
            </a:pPr>
            <a:r>
              <a:rPr b="0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Performed EDA on each columns with Bar Graph and Box Plot.</a:t>
            </a:r>
            <a:endParaRPr/>
          </a:p>
        </p:txBody>
      </p:sp>
      <p:sp>
        <p:nvSpPr>
          <p:cNvPr id="187" name="Google Shape;187;p11"/>
          <p:cNvSpPr txBox="1"/>
          <p:nvPr>
            <p:ph type="title"/>
          </p:nvPr>
        </p:nvSpPr>
        <p:spPr>
          <a:xfrm>
            <a:off x="302089" y="83100"/>
            <a:ext cx="10442111" cy="50783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rgia"/>
              <a:buNone/>
            </a:pPr>
            <a:r>
              <a:rPr lang="en-US"/>
              <a:t>Model Description </a:t>
            </a:r>
            <a:endParaRPr/>
          </a:p>
        </p:txBody>
      </p:sp>
      <p:sp>
        <p:nvSpPr>
          <p:cNvPr id="188" name="Google Shape;188;p11"/>
          <p:cNvSpPr txBox="1"/>
          <p:nvPr>
            <p:ph idx="12" type="sldNum"/>
          </p:nvPr>
        </p:nvSpPr>
        <p:spPr>
          <a:xfrm>
            <a:off x="11639549" y="6350000"/>
            <a:ext cx="390525" cy="2889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9" name="Google Shape;189;p11"/>
          <p:cNvSpPr txBox="1"/>
          <p:nvPr/>
        </p:nvSpPr>
        <p:spPr>
          <a:xfrm>
            <a:off x="757646" y="1718817"/>
            <a:ext cx="412786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Age Graphs :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0" name="Google Shape;190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5931" y="2148378"/>
            <a:ext cx="3026092" cy="39650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84126" y="2148376"/>
            <a:ext cx="3671207" cy="39650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122023" y="2148376"/>
            <a:ext cx="3762103" cy="39650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1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555333" y="2148376"/>
            <a:ext cx="1636667" cy="39650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2"/>
          <p:cNvSpPr txBox="1"/>
          <p:nvPr/>
        </p:nvSpPr>
        <p:spPr>
          <a:xfrm>
            <a:off x="302089" y="1343886"/>
            <a:ext cx="12194711" cy="3147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457200" lvl="0" marL="45720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AutoNum type="arabicParenR"/>
            </a:pPr>
            <a:r>
              <a:rPr b="0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Performed EDA on each columns with Bar Graph and Box Plot.</a:t>
            </a:r>
            <a:endParaRPr/>
          </a:p>
        </p:txBody>
      </p:sp>
      <p:sp>
        <p:nvSpPr>
          <p:cNvPr id="199" name="Google Shape;199;p12"/>
          <p:cNvSpPr txBox="1"/>
          <p:nvPr>
            <p:ph type="title"/>
          </p:nvPr>
        </p:nvSpPr>
        <p:spPr>
          <a:xfrm>
            <a:off x="302089" y="83100"/>
            <a:ext cx="10442111" cy="50783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rgia"/>
              <a:buNone/>
            </a:pPr>
            <a:r>
              <a:rPr lang="en-US"/>
              <a:t>Model Description </a:t>
            </a:r>
            <a:endParaRPr/>
          </a:p>
        </p:txBody>
      </p:sp>
      <p:sp>
        <p:nvSpPr>
          <p:cNvPr id="200" name="Google Shape;200;p12"/>
          <p:cNvSpPr txBox="1"/>
          <p:nvPr>
            <p:ph idx="12" type="sldNum"/>
          </p:nvPr>
        </p:nvSpPr>
        <p:spPr>
          <a:xfrm>
            <a:off x="11639549" y="6350000"/>
            <a:ext cx="390525" cy="2889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1" name="Google Shape;201;p12"/>
          <p:cNvSpPr txBox="1"/>
          <p:nvPr/>
        </p:nvSpPr>
        <p:spPr>
          <a:xfrm>
            <a:off x="757646" y="1718817"/>
            <a:ext cx="412786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IP12M Graphs :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2" name="Google Shape;202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2089" y="2411543"/>
            <a:ext cx="3933825" cy="310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85509" y="2411543"/>
            <a:ext cx="2286000" cy="310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381874" y="2280269"/>
            <a:ext cx="4648200" cy="3448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3"/>
          <p:cNvSpPr txBox="1"/>
          <p:nvPr/>
        </p:nvSpPr>
        <p:spPr>
          <a:xfrm>
            <a:off x="302089" y="1343886"/>
            <a:ext cx="12194711" cy="3147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457200" lvl="0" marL="45720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AutoNum type="arabicParenR"/>
            </a:pPr>
            <a:r>
              <a:rPr b="0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Performed EDA on each columns with Bar Graph and Box Plot.</a:t>
            </a:r>
            <a:endParaRPr/>
          </a:p>
        </p:txBody>
      </p:sp>
      <p:sp>
        <p:nvSpPr>
          <p:cNvPr id="210" name="Google Shape;210;p13"/>
          <p:cNvSpPr txBox="1"/>
          <p:nvPr>
            <p:ph type="title"/>
          </p:nvPr>
        </p:nvSpPr>
        <p:spPr>
          <a:xfrm>
            <a:off x="302089" y="83100"/>
            <a:ext cx="10442111" cy="50783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rgia"/>
              <a:buNone/>
            </a:pPr>
            <a:r>
              <a:rPr lang="en-US"/>
              <a:t>Model Description </a:t>
            </a:r>
            <a:endParaRPr/>
          </a:p>
        </p:txBody>
      </p:sp>
      <p:sp>
        <p:nvSpPr>
          <p:cNvPr id="211" name="Google Shape;211;p13"/>
          <p:cNvSpPr txBox="1"/>
          <p:nvPr>
            <p:ph idx="12" type="sldNum"/>
          </p:nvPr>
        </p:nvSpPr>
        <p:spPr>
          <a:xfrm>
            <a:off x="11639549" y="6350000"/>
            <a:ext cx="390525" cy="2889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2" name="Google Shape;212;p13"/>
          <p:cNvSpPr txBox="1"/>
          <p:nvPr/>
        </p:nvSpPr>
        <p:spPr>
          <a:xfrm>
            <a:off x="757646" y="1718817"/>
            <a:ext cx="412786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IPHIST Graphs :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3" name="Google Shape;213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5928" y="2301512"/>
            <a:ext cx="3886200" cy="314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58027" y="2301512"/>
            <a:ext cx="2457450" cy="314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315477" y="2294556"/>
            <a:ext cx="4686300" cy="341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4"/>
          <p:cNvSpPr txBox="1"/>
          <p:nvPr/>
        </p:nvSpPr>
        <p:spPr>
          <a:xfrm>
            <a:off x="302089" y="1343886"/>
            <a:ext cx="12194711" cy="3147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457200" lvl="0" marL="45720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AutoNum type="arabicParenR"/>
            </a:pPr>
            <a:r>
              <a:rPr b="0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Performed EDA on each columns with Bar Graph and Box Plot.</a:t>
            </a:r>
            <a:endParaRPr/>
          </a:p>
        </p:txBody>
      </p:sp>
      <p:sp>
        <p:nvSpPr>
          <p:cNvPr id="221" name="Google Shape;221;p14"/>
          <p:cNvSpPr txBox="1"/>
          <p:nvPr>
            <p:ph type="title"/>
          </p:nvPr>
        </p:nvSpPr>
        <p:spPr>
          <a:xfrm>
            <a:off x="302089" y="83100"/>
            <a:ext cx="10442111" cy="50783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rgia"/>
              <a:buNone/>
            </a:pPr>
            <a:r>
              <a:rPr lang="en-US"/>
              <a:t>Model Description </a:t>
            </a:r>
            <a:endParaRPr/>
          </a:p>
        </p:txBody>
      </p:sp>
      <p:sp>
        <p:nvSpPr>
          <p:cNvPr id="222" name="Google Shape;222;p14"/>
          <p:cNvSpPr txBox="1"/>
          <p:nvPr>
            <p:ph idx="12" type="sldNum"/>
          </p:nvPr>
        </p:nvSpPr>
        <p:spPr>
          <a:xfrm>
            <a:off x="11639549" y="6350000"/>
            <a:ext cx="390525" cy="2889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3" name="Google Shape;223;p14"/>
          <p:cNvSpPr txBox="1"/>
          <p:nvPr/>
        </p:nvSpPr>
        <p:spPr>
          <a:xfrm>
            <a:off x="757646" y="1718817"/>
            <a:ext cx="412786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AE12M Graphs :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4" name="Google Shape;224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7646" y="2301648"/>
            <a:ext cx="3905250" cy="3038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85509" y="2301647"/>
            <a:ext cx="2628900" cy="3038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737022" y="2301647"/>
            <a:ext cx="3962400" cy="3038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5"/>
          <p:cNvSpPr txBox="1"/>
          <p:nvPr>
            <p:ph type="title"/>
          </p:nvPr>
        </p:nvSpPr>
        <p:spPr>
          <a:xfrm>
            <a:off x="302089" y="83100"/>
            <a:ext cx="10442111" cy="50783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rgia"/>
              <a:buNone/>
            </a:pPr>
            <a:r>
              <a:rPr lang="en-US"/>
              <a:t>Model Description </a:t>
            </a:r>
            <a:endParaRPr/>
          </a:p>
        </p:txBody>
      </p:sp>
      <p:sp>
        <p:nvSpPr>
          <p:cNvPr id="232" name="Google Shape;232;p15"/>
          <p:cNvSpPr txBox="1"/>
          <p:nvPr>
            <p:ph idx="12" type="sldNum"/>
          </p:nvPr>
        </p:nvSpPr>
        <p:spPr>
          <a:xfrm>
            <a:off x="11639549" y="6350000"/>
            <a:ext cx="390525" cy="2889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3" name="Google Shape;233;p15"/>
          <p:cNvSpPr txBox="1"/>
          <p:nvPr/>
        </p:nvSpPr>
        <p:spPr>
          <a:xfrm>
            <a:off x="770709" y="1026486"/>
            <a:ext cx="412786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AGE vs MORT_RISK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4" name="Google Shape;234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9256" y="1831373"/>
            <a:ext cx="5899921" cy="36595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74451" y="1831372"/>
            <a:ext cx="4865097" cy="36595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6"/>
          <p:cNvSpPr txBox="1"/>
          <p:nvPr>
            <p:ph type="title"/>
          </p:nvPr>
        </p:nvSpPr>
        <p:spPr>
          <a:xfrm>
            <a:off x="302089" y="83100"/>
            <a:ext cx="10442111" cy="50783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rgia"/>
              <a:buNone/>
            </a:pPr>
            <a:r>
              <a:rPr lang="en-US"/>
              <a:t>Model Description </a:t>
            </a:r>
            <a:endParaRPr/>
          </a:p>
        </p:txBody>
      </p:sp>
      <p:sp>
        <p:nvSpPr>
          <p:cNvPr id="241" name="Google Shape;241;p16"/>
          <p:cNvSpPr txBox="1"/>
          <p:nvPr>
            <p:ph idx="12" type="sldNum"/>
          </p:nvPr>
        </p:nvSpPr>
        <p:spPr>
          <a:xfrm>
            <a:off x="11639549" y="6350000"/>
            <a:ext cx="390525" cy="2889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2" name="Google Shape;242;p16"/>
          <p:cNvSpPr txBox="1"/>
          <p:nvPr/>
        </p:nvSpPr>
        <p:spPr>
          <a:xfrm>
            <a:off x="770709" y="1026486"/>
            <a:ext cx="412786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GENDER  vs MORT_RISK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3" name="Google Shape;243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8444" y="1831373"/>
            <a:ext cx="5181465" cy="42689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99910" y="1831373"/>
            <a:ext cx="5298758" cy="42689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17"/>
          <p:cNvSpPr txBox="1"/>
          <p:nvPr>
            <p:ph type="title"/>
          </p:nvPr>
        </p:nvSpPr>
        <p:spPr>
          <a:xfrm>
            <a:off x="302089" y="83100"/>
            <a:ext cx="10442111" cy="50783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rgia"/>
              <a:buNone/>
            </a:pPr>
            <a:r>
              <a:rPr lang="en-US"/>
              <a:t>Model Description </a:t>
            </a:r>
            <a:endParaRPr/>
          </a:p>
        </p:txBody>
      </p:sp>
      <p:sp>
        <p:nvSpPr>
          <p:cNvPr id="250" name="Google Shape;250;p17"/>
          <p:cNvSpPr txBox="1"/>
          <p:nvPr>
            <p:ph idx="12" type="sldNum"/>
          </p:nvPr>
        </p:nvSpPr>
        <p:spPr>
          <a:xfrm>
            <a:off x="11639549" y="6350000"/>
            <a:ext cx="390525" cy="2889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51" name="Google Shape;251;p17"/>
          <p:cNvSpPr txBox="1"/>
          <p:nvPr/>
        </p:nvSpPr>
        <p:spPr>
          <a:xfrm>
            <a:off x="770709" y="1026486"/>
            <a:ext cx="412786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IP12M  vs MORT_RISK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2" name="Google Shape;252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2797" y="1831373"/>
            <a:ext cx="5340803" cy="39293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72200" y="1831372"/>
            <a:ext cx="4892040" cy="39293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18"/>
          <p:cNvSpPr txBox="1"/>
          <p:nvPr>
            <p:ph type="title"/>
          </p:nvPr>
        </p:nvSpPr>
        <p:spPr>
          <a:xfrm>
            <a:off x="302089" y="83100"/>
            <a:ext cx="10442111" cy="50783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rgia"/>
              <a:buNone/>
            </a:pPr>
            <a:r>
              <a:rPr lang="en-US"/>
              <a:t>Model Description </a:t>
            </a:r>
            <a:endParaRPr/>
          </a:p>
        </p:txBody>
      </p:sp>
      <p:sp>
        <p:nvSpPr>
          <p:cNvPr id="259" name="Google Shape;259;p18"/>
          <p:cNvSpPr txBox="1"/>
          <p:nvPr>
            <p:ph idx="12" type="sldNum"/>
          </p:nvPr>
        </p:nvSpPr>
        <p:spPr>
          <a:xfrm>
            <a:off x="11639549" y="6350000"/>
            <a:ext cx="390525" cy="2889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60" name="Google Shape;260;p18"/>
          <p:cNvSpPr txBox="1"/>
          <p:nvPr/>
        </p:nvSpPr>
        <p:spPr>
          <a:xfrm>
            <a:off x="770709" y="1026486"/>
            <a:ext cx="412786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IPHIST  vs MORT_RISK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1" name="Google Shape;261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0709" y="1933302"/>
            <a:ext cx="4591050" cy="39449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87538" y="1933302"/>
            <a:ext cx="4152900" cy="39449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19"/>
          <p:cNvSpPr txBox="1"/>
          <p:nvPr>
            <p:ph type="title"/>
          </p:nvPr>
        </p:nvSpPr>
        <p:spPr>
          <a:xfrm>
            <a:off x="302089" y="83100"/>
            <a:ext cx="10442111" cy="50783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rgia"/>
              <a:buNone/>
            </a:pPr>
            <a:r>
              <a:rPr lang="en-US"/>
              <a:t>Model Description </a:t>
            </a:r>
            <a:endParaRPr/>
          </a:p>
        </p:txBody>
      </p:sp>
      <p:sp>
        <p:nvSpPr>
          <p:cNvPr id="268" name="Google Shape;268;p19"/>
          <p:cNvSpPr txBox="1"/>
          <p:nvPr>
            <p:ph idx="12" type="sldNum"/>
          </p:nvPr>
        </p:nvSpPr>
        <p:spPr>
          <a:xfrm>
            <a:off x="11639549" y="6350000"/>
            <a:ext cx="390525" cy="2889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69" name="Google Shape;269;p19"/>
          <p:cNvSpPr txBox="1"/>
          <p:nvPr/>
        </p:nvSpPr>
        <p:spPr>
          <a:xfrm>
            <a:off x="770709" y="1026486"/>
            <a:ext cx="412786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AE12M  vs MORT_RISK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0" name="Google Shape;270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0708" y="1694089"/>
            <a:ext cx="5055325" cy="430176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26033" y="1694089"/>
            <a:ext cx="5251270" cy="43017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67096" y="1551398"/>
            <a:ext cx="1933304" cy="1933304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2"/>
          <p:cNvSpPr txBox="1"/>
          <p:nvPr/>
        </p:nvSpPr>
        <p:spPr>
          <a:xfrm>
            <a:off x="5815173" y="1551398"/>
            <a:ext cx="4551452" cy="17851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Manish Kumar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LinkedIn URL – </a:t>
            </a:r>
            <a:r>
              <a:rPr lang="en-US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linkedin.com/in/manishkumar386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Git Repository – </a:t>
            </a: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https://github.com/manish04031988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2"/>
          <p:cNvSpPr txBox="1"/>
          <p:nvPr>
            <p:ph idx="12" type="sldNum"/>
          </p:nvPr>
        </p:nvSpPr>
        <p:spPr>
          <a:xfrm>
            <a:off x="11639549" y="6350000"/>
            <a:ext cx="390525" cy="2889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A picture containing drawing&#10;&#10;Description automatically generated" id="97" name="Google Shape;97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142858" y="-15637"/>
            <a:ext cx="2718854" cy="12386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0"/>
          <p:cNvSpPr txBox="1"/>
          <p:nvPr>
            <p:ph type="title"/>
          </p:nvPr>
        </p:nvSpPr>
        <p:spPr>
          <a:xfrm>
            <a:off x="302089" y="83100"/>
            <a:ext cx="10442111" cy="50783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rgia"/>
              <a:buNone/>
            </a:pPr>
            <a:r>
              <a:rPr lang="en-US"/>
              <a:t>Model Description </a:t>
            </a:r>
            <a:endParaRPr/>
          </a:p>
        </p:txBody>
      </p:sp>
      <p:sp>
        <p:nvSpPr>
          <p:cNvPr id="277" name="Google Shape;277;p20"/>
          <p:cNvSpPr txBox="1"/>
          <p:nvPr>
            <p:ph idx="12" type="sldNum"/>
          </p:nvPr>
        </p:nvSpPr>
        <p:spPr>
          <a:xfrm>
            <a:off x="11639549" y="6350000"/>
            <a:ext cx="390525" cy="2889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78" name="Google Shape;278;p20"/>
          <p:cNvSpPr txBox="1"/>
          <p:nvPr/>
        </p:nvSpPr>
        <p:spPr>
          <a:xfrm>
            <a:off x="770709" y="1026486"/>
            <a:ext cx="412786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OP12M  vs MORT_RISK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9" name="Google Shape;279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0709" y="1671365"/>
            <a:ext cx="5029200" cy="402404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99909" y="1671365"/>
            <a:ext cx="5538651" cy="40240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21"/>
          <p:cNvSpPr txBox="1"/>
          <p:nvPr>
            <p:ph type="title"/>
          </p:nvPr>
        </p:nvSpPr>
        <p:spPr>
          <a:xfrm>
            <a:off x="302089" y="83100"/>
            <a:ext cx="10442111" cy="50783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rgia"/>
              <a:buNone/>
            </a:pPr>
            <a:r>
              <a:rPr lang="en-US"/>
              <a:t>Model Description </a:t>
            </a:r>
            <a:endParaRPr/>
          </a:p>
        </p:txBody>
      </p:sp>
      <p:sp>
        <p:nvSpPr>
          <p:cNvPr id="286" name="Google Shape;286;p21"/>
          <p:cNvSpPr txBox="1"/>
          <p:nvPr>
            <p:ph idx="12" type="sldNum"/>
          </p:nvPr>
        </p:nvSpPr>
        <p:spPr>
          <a:xfrm>
            <a:off x="11639549" y="6350000"/>
            <a:ext cx="390525" cy="2889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87" name="Google Shape;287;p21"/>
          <p:cNvSpPr txBox="1"/>
          <p:nvPr/>
        </p:nvSpPr>
        <p:spPr>
          <a:xfrm>
            <a:off x="770709" y="1026486"/>
            <a:ext cx="412786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ACE  vs MORT_RISK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8" name="Google Shape;288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2967" y="1831373"/>
            <a:ext cx="5086759" cy="42167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24982" y="1831373"/>
            <a:ext cx="4508184" cy="43473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22"/>
          <p:cNvSpPr txBox="1"/>
          <p:nvPr>
            <p:ph type="title"/>
          </p:nvPr>
        </p:nvSpPr>
        <p:spPr>
          <a:xfrm>
            <a:off x="302089" y="83100"/>
            <a:ext cx="10442111" cy="50783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rgia"/>
              <a:buNone/>
            </a:pPr>
            <a:r>
              <a:rPr lang="en-US"/>
              <a:t>Model Description </a:t>
            </a:r>
            <a:endParaRPr/>
          </a:p>
        </p:txBody>
      </p:sp>
      <p:sp>
        <p:nvSpPr>
          <p:cNvPr id="295" name="Google Shape;295;p22"/>
          <p:cNvSpPr txBox="1"/>
          <p:nvPr>
            <p:ph idx="12" type="sldNum"/>
          </p:nvPr>
        </p:nvSpPr>
        <p:spPr>
          <a:xfrm>
            <a:off x="11639549" y="6350000"/>
            <a:ext cx="390525" cy="2889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96" name="Google Shape;296;p22"/>
          <p:cNvSpPr txBox="1"/>
          <p:nvPr/>
        </p:nvSpPr>
        <p:spPr>
          <a:xfrm>
            <a:off x="770709" y="1026486"/>
            <a:ext cx="412786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ALCOHOL  vs MORT_RISK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7" name="Google Shape;297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0709" y="1831372"/>
            <a:ext cx="5029200" cy="39293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73176" y="1831372"/>
            <a:ext cx="4991510" cy="39293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23"/>
          <p:cNvSpPr txBox="1"/>
          <p:nvPr>
            <p:ph type="title"/>
          </p:nvPr>
        </p:nvSpPr>
        <p:spPr>
          <a:xfrm>
            <a:off x="302089" y="83100"/>
            <a:ext cx="10442111" cy="50783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rgia"/>
              <a:buNone/>
            </a:pPr>
            <a:r>
              <a:rPr lang="en-US"/>
              <a:t>Model Description </a:t>
            </a:r>
            <a:endParaRPr/>
          </a:p>
        </p:txBody>
      </p:sp>
      <p:sp>
        <p:nvSpPr>
          <p:cNvPr id="304" name="Google Shape;304;p23"/>
          <p:cNvSpPr txBox="1"/>
          <p:nvPr>
            <p:ph idx="12" type="sldNum"/>
          </p:nvPr>
        </p:nvSpPr>
        <p:spPr>
          <a:xfrm>
            <a:off x="11639549" y="6350000"/>
            <a:ext cx="390525" cy="2889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05" name="Google Shape;305;p23"/>
          <p:cNvSpPr txBox="1"/>
          <p:nvPr/>
        </p:nvSpPr>
        <p:spPr>
          <a:xfrm>
            <a:off x="770709" y="1026486"/>
            <a:ext cx="412786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AF  vs MORT_RISK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6" name="Google Shape;306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0708" y="1688101"/>
            <a:ext cx="5355771" cy="396811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22014" y="1688101"/>
            <a:ext cx="4559346" cy="39681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24"/>
          <p:cNvSpPr txBox="1"/>
          <p:nvPr>
            <p:ph type="title"/>
          </p:nvPr>
        </p:nvSpPr>
        <p:spPr>
          <a:xfrm>
            <a:off x="302089" y="83100"/>
            <a:ext cx="10442111" cy="50783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rgia"/>
              <a:buNone/>
            </a:pPr>
            <a:r>
              <a:rPr lang="en-US"/>
              <a:t>Model Description </a:t>
            </a:r>
            <a:endParaRPr/>
          </a:p>
        </p:txBody>
      </p:sp>
      <p:sp>
        <p:nvSpPr>
          <p:cNvPr id="313" name="Google Shape;313;p24"/>
          <p:cNvSpPr txBox="1"/>
          <p:nvPr>
            <p:ph idx="12" type="sldNum"/>
          </p:nvPr>
        </p:nvSpPr>
        <p:spPr>
          <a:xfrm>
            <a:off x="11639549" y="6350000"/>
            <a:ext cx="390525" cy="2889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14" name="Google Shape;314;p24"/>
          <p:cNvSpPr txBox="1"/>
          <p:nvPr/>
        </p:nvSpPr>
        <p:spPr>
          <a:xfrm>
            <a:off x="770709" y="1026486"/>
            <a:ext cx="412786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ANTAGONIST  vs MORT_RISK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5" name="Google Shape;315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0708" y="1831372"/>
            <a:ext cx="5081451" cy="40469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82789" y="1831371"/>
            <a:ext cx="5238205" cy="40469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25"/>
          <p:cNvSpPr txBox="1"/>
          <p:nvPr>
            <p:ph type="title"/>
          </p:nvPr>
        </p:nvSpPr>
        <p:spPr>
          <a:xfrm>
            <a:off x="302089" y="83100"/>
            <a:ext cx="10442111" cy="50783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rgia"/>
              <a:buNone/>
            </a:pPr>
            <a:r>
              <a:rPr lang="en-US"/>
              <a:t>Model Description </a:t>
            </a:r>
            <a:endParaRPr/>
          </a:p>
        </p:txBody>
      </p:sp>
      <p:sp>
        <p:nvSpPr>
          <p:cNvPr id="322" name="Google Shape;322;p25"/>
          <p:cNvSpPr txBox="1"/>
          <p:nvPr>
            <p:ph idx="12" type="sldNum"/>
          </p:nvPr>
        </p:nvSpPr>
        <p:spPr>
          <a:xfrm>
            <a:off x="11639549" y="6350000"/>
            <a:ext cx="390525" cy="2889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23" name="Google Shape;323;p25"/>
          <p:cNvSpPr txBox="1"/>
          <p:nvPr/>
        </p:nvSpPr>
        <p:spPr>
          <a:xfrm>
            <a:off x="770709" y="1026486"/>
            <a:ext cx="412786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ASTHMA  vs MORT_RISK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4" name="Google Shape;324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0709" y="1831372"/>
            <a:ext cx="4833257" cy="4321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74080" y="1831371"/>
            <a:ext cx="4267200" cy="43212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26"/>
          <p:cNvSpPr txBox="1"/>
          <p:nvPr>
            <p:ph type="title"/>
          </p:nvPr>
        </p:nvSpPr>
        <p:spPr>
          <a:xfrm>
            <a:off x="302089" y="83100"/>
            <a:ext cx="10442111" cy="50783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rgia"/>
              <a:buNone/>
            </a:pPr>
            <a:r>
              <a:rPr lang="en-US"/>
              <a:t>Model Description </a:t>
            </a:r>
            <a:endParaRPr/>
          </a:p>
        </p:txBody>
      </p:sp>
      <p:sp>
        <p:nvSpPr>
          <p:cNvPr id="331" name="Google Shape;331;p26"/>
          <p:cNvSpPr txBox="1"/>
          <p:nvPr>
            <p:ph idx="12" type="sldNum"/>
          </p:nvPr>
        </p:nvSpPr>
        <p:spPr>
          <a:xfrm>
            <a:off x="11639549" y="6350000"/>
            <a:ext cx="390525" cy="2889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32" name="Google Shape;332;p26"/>
          <p:cNvSpPr txBox="1"/>
          <p:nvPr/>
        </p:nvSpPr>
        <p:spPr>
          <a:xfrm>
            <a:off x="770709" y="1026486"/>
            <a:ext cx="412786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B12  vs MORT_RISK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3" name="Google Shape;333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8652" y="1734502"/>
            <a:ext cx="5739085" cy="37257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87737" y="1734502"/>
            <a:ext cx="4678680" cy="37257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27"/>
          <p:cNvSpPr txBox="1"/>
          <p:nvPr>
            <p:ph type="title"/>
          </p:nvPr>
        </p:nvSpPr>
        <p:spPr>
          <a:xfrm>
            <a:off x="302089" y="83100"/>
            <a:ext cx="10442111" cy="50783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rgia"/>
              <a:buNone/>
            </a:pPr>
            <a:r>
              <a:rPr lang="en-US"/>
              <a:t>Model Description </a:t>
            </a:r>
            <a:endParaRPr/>
          </a:p>
        </p:txBody>
      </p:sp>
      <p:sp>
        <p:nvSpPr>
          <p:cNvPr id="340" name="Google Shape;340;p27"/>
          <p:cNvSpPr txBox="1"/>
          <p:nvPr>
            <p:ph idx="12" type="sldNum"/>
          </p:nvPr>
        </p:nvSpPr>
        <p:spPr>
          <a:xfrm>
            <a:off x="11639549" y="6350000"/>
            <a:ext cx="390525" cy="2889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41" name="Google Shape;341;p27"/>
          <p:cNvSpPr txBox="1"/>
          <p:nvPr/>
        </p:nvSpPr>
        <p:spPr>
          <a:xfrm>
            <a:off x="770709" y="1026486"/>
            <a:ext cx="412786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BETA  vs MORT_RISK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2" name="Google Shape;342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0709" y="1620611"/>
            <a:ext cx="6496050" cy="348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28"/>
          <p:cNvSpPr txBox="1"/>
          <p:nvPr>
            <p:ph type="title"/>
          </p:nvPr>
        </p:nvSpPr>
        <p:spPr>
          <a:xfrm>
            <a:off x="302089" y="83100"/>
            <a:ext cx="10442111" cy="50783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rgia"/>
              <a:buNone/>
            </a:pPr>
            <a:r>
              <a:rPr lang="en-US"/>
              <a:t>Model Description </a:t>
            </a:r>
            <a:endParaRPr/>
          </a:p>
        </p:txBody>
      </p:sp>
      <p:sp>
        <p:nvSpPr>
          <p:cNvPr id="348" name="Google Shape;348;p28"/>
          <p:cNvSpPr txBox="1"/>
          <p:nvPr>
            <p:ph idx="12" type="sldNum"/>
          </p:nvPr>
        </p:nvSpPr>
        <p:spPr>
          <a:xfrm>
            <a:off x="11639549" y="6350000"/>
            <a:ext cx="390525" cy="2889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49" name="Google Shape;349;p28"/>
          <p:cNvSpPr txBox="1"/>
          <p:nvPr/>
        </p:nvSpPr>
        <p:spPr>
          <a:xfrm>
            <a:off x="770709" y="1026486"/>
            <a:ext cx="412786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GENDER  vs MORT_RISK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0" name="Google Shape;350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0709" y="1831373"/>
            <a:ext cx="6543675" cy="361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29"/>
          <p:cNvSpPr txBox="1"/>
          <p:nvPr>
            <p:ph type="title"/>
          </p:nvPr>
        </p:nvSpPr>
        <p:spPr>
          <a:xfrm>
            <a:off x="302089" y="83100"/>
            <a:ext cx="10442111" cy="50783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rgia"/>
              <a:buNone/>
            </a:pPr>
            <a:r>
              <a:rPr lang="en-US"/>
              <a:t>Model Description </a:t>
            </a:r>
            <a:endParaRPr/>
          </a:p>
        </p:txBody>
      </p:sp>
      <p:sp>
        <p:nvSpPr>
          <p:cNvPr id="356" name="Google Shape;356;p29"/>
          <p:cNvSpPr txBox="1"/>
          <p:nvPr>
            <p:ph idx="12" type="sldNum"/>
          </p:nvPr>
        </p:nvSpPr>
        <p:spPr>
          <a:xfrm>
            <a:off x="11639549" y="6350000"/>
            <a:ext cx="390525" cy="2889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57" name="Google Shape;357;p29"/>
          <p:cNvSpPr txBox="1"/>
          <p:nvPr/>
        </p:nvSpPr>
        <p:spPr>
          <a:xfrm>
            <a:off x="770709" y="1026486"/>
            <a:ext cx="412786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AGE  vs MORT_RISK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8" name="Google Shape;358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0709" y="1831373"/>
            <a:ext cx="6353175" cy="353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"/>
          <p:cNvSpPr txBox="1"/>
          <p:nvPr>
            <p:ph type="title"/>
          </p:nvPr>
        </p:nvSpPr>
        <p:spPr>
          <a:xfrm>
            <a:off x="228600" y="191605"/>
            <a:ext cx="10515600" cy="50783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rgia"/>
              <a:buNone/>
            </a:pPr>
            <a:r>
              <a:rPr lang="en-US" sz="3000"/>
              <a:t>Project Goals</a:t>
            </a:r>
            <a:endParaRPr/>
          </a:p>
        </p:txBody>
      </p:sp>
      <p:grpSp>
        <p:nvGrpSpPr>
          <p:cNvPr id="103" name="Google Shape;103;p3"/>
          <p:cNvGrpSpPr/>
          <p:nvPr/>
        </p:nvGrpSpPr>
        <p:grpSpPr>
          <a:xfrm>
            <a:off x="344433" y="3022632"/>
            <a:ext cx="10798487" cy="2380552"/>
            <a:chOff x="344433" y="2051082"/>
            <a:chExt cx="10798487" cy="2380552"/>
          </a:xfrm>
        </p:grpSpPr>
        <p:sp>
          <p:nvSpPr>
            <p:cNvPr id="104" name="Google Shape;104;p3"/>
            <p:cNvSpPr txBox="1"/>
            <p:nvPr/>
          </p:nvSpPr>
          <p:spPr>
            <a:xfrm>
              <a:off x="344433" y="2051082"/>
              <a:ext cx="5446766" cy="3323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Objectives</a:t>
              </a:r>
              <a:endParaRPr/>
            </a:p>
          </p:txBody>
        </p:sp>
        <p:sp>
          <p:nvSpPr>
            <p:cNvPr id="105" name="Google Shape;105;p3"/>
            <p:cNvSpPr txBox="1"/>
            <p:nvPr/>
          </p:nvSpPr>
          <p:spPr>
            <a:xfrm>
              <a:off x="6483555" y="2051082"/>
              <a:ext cx="4659365" cy="3323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Constraints</a:t>
              </a:r>
              <a:endParaRPr/>
            </a:p>
          </p:txBody>
        </p:sp>
        <p:sp>
          <p:nvSpPr>
            <p:cNvPr id="106" name="Google Shape;106;p3"/>
            <p:cNvSpPr txBox="1"/>
            <p:nvPr/>
          </p:nvSpPr>
          <p:spPr>
            <a:xfrm>
              <a:off x="344433" y="2491087"/>
              <a:ext cx="5446766" cy="147732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-342900" lvl="0" marL="34290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Char char="•"/>
              </a:pPr>
              <a:r>
                <a:rPr lang="en-US" sz="2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Minimize Mortality Risk of a Patient when admitted.</a:t>
              </a:r>
              <a:endPara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342900" lvl="0" marL="34290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Char char="•"/>
              </a:pPr>
              <a:r>
                <a:rPr lang="en-US" sz="2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Maximize a</a:t>
              </a: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nd improve triaging, bed and resource allocation, and improved patient management throughout health systems</a:t>
              </a:r>
              <a:endPara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" name="Google Shape;107;p3"/>
            <p:cNvSpPr txBox="1"/>
            <p:nvPr/>
          </p:nvSpPr>
          <p:spPr>
            <a:xfrm>
              <a:off x="6483555" y="2816593"/>
              <a:ext cx="4659365" cy="153888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-285750" lvl="0" marL="28575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Char char="•"/>
              </a:pPr>
              <a:r>
                <a:rPr lang="en-US" sz="2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Data Provided is in Categorical format.</a:t>
              </a:r>
              <a:endParaRPr/>
            </a:p>
            <a:p>
              <a:pPr indent="-285750" lvl="0" marL="28575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Char char="•"/>
              </a:pPr>
              <a:r>
                <a:rPr lang="en-US" sz="2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Data Provided in numerous columns 83 columns.</a:t>
              </a:r>
              <a:endParaRPr/>
            </a:p>
            <a:p>
              <a:pPr indent="-285750" lvl="0" marL="28575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Char char="•"/>
              </a:pPr>
              <a:r>
                <a:rPr lang="en-US" sz="2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Data Missing in few of the Columns.</a:t>
              </a:r>
              <a:endPara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Calibri"/>
                <a:buNone/>
              </a:pPr>
              <a:r>
                <a:t/>
              </a:r>
              <a:endPara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08" name="Google Shape;108;p3"/>
            <p:cNvCxnSpPr/>
            <p:nvPr/>
          </p:nvCxnSpPr>
          <p:spPr>
            <a:xfrm>
              <a:off x="344433" y="2440631"/>
              <a:ext cx="5446766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9" name="Google Shape;109;p3"/>
            <p:cNvCxnSpPr/>
            <p:nvPr/>
          </p:nvCxnSpPr>
          <p:spPr>
            <a:xfrm>
              <a:off x="6483555" y="2440631"/>
              <a:ext cx="4659365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10" name="Google Shape;110;p3"/>
            <p:cNvCxnSpPr/>
            <p:nvPr/>
          </p:nvCxnSpPr>
          <p:spPr>
            <a:xfrm>
              <a:off x="6096000" y="2538808"/>
              <a:ext cx="0" cy="1892826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111" name="Google Shape;111;p3"/>
          <p:cNvSpPr txBox="1"/>
          <p:nvPr>
            <p:ph idx="12" type="sldNum"/>
          </p:nvPr>
        </p:nvSpPr>
        <p:spPr>
          <a:xfrm>
            <a:off x="11639549" y="6350000"/>
            <a:ext cx="390525" cy="2889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12" name="Google Shape;112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4433" y="1972751"/>
            <a:ext cx="1388857" cy="8191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83555" y="2007983"/>
            <a:ext cx="1400125" cy="9170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30"/>
          <p:cNvSpPr txBox="1"/>
          <p:nvPr>
            <p:ph type="title"/>
          </p:nvPr>
        </p:nvSpPr>
        <p:spPr>
          <a:xfrm>
            <a:off x="228600" y="191606"/>
            <a:ext cx="10515600" cy="50783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rgia"/>
              <a:buNone/>
            </a:pPr>
            <a:r>
              <a:rPr lang="en-US"/>
              <a:t>Outputs of the Model in Codes</a:t>
            </a:r>
            <a:endParaRPr/>
          </a:p>
        </p:txBody>
      </p:sp>
      <p:sp>
        <p:nvSpPr>
          <p:cNvPr id="364" name="Google Shape;364;p30"/>
          <p:cNvSpPr txBox="1"/>
          <p:nvPr>
            <p:ph idx="12" type="sldNum"/>
          </p:nvPr>
        </p:nvSpPr>
        <p:spPr>
          <a:xfrm>
            <a:off x="11639549" y="6350000"/>
            <a:ext cx="390525" cy="2889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65" name="Google Shape;365;p30"/>
          <p:cNvSpPr txBox="1"/>
          <p:nvPr/>
        </p:nvSpPr>
        <p:spPr>
          <a:xfrm>
            <a:off x="228600" y="1058091"/>
            <a:ext cx="823613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FEATURE SELECTION :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6" name="Google Shape;366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8556" y="1427423"/>
            <a:ext cx="5372100" cy="428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38739" y="1427423"/>
            <a:ext cx="3127330" cy="428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31"/>
          <p:cNvSpPr txBox="1"/>
          <p:nvPr>
            <p:ph type="title"/>
          </p:nvPr>
        </p:nvSpPr>
        <p:spPr>
          <a:xfrm>
            <a:off x="228600" y="191606"/>
            <a:ext cx="10515600" cy="50783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rgia"/>
              <a:buNone/>
            </a:pPr>
            <a:r>
              <a:rPr lang="en-US"/>
              <a:t>Outputs of the Model in Codes</a:t>
            </a:r>
            <a:endParaRPr/>
          </a:p>
        </p:txBody>
      </p:sp>
      <p:sp>
        <p:nvSpPr>
          <p:cNvPr id="373" name="Google Shape;373;p31"/>
          <p:cNvSpPr txBox="1"/>
          <p:nvPr>
            <p:ph idx="12" type="sldNum"/>
          </p:nvPr>
        </p:nvSpPr>
        <p:spPr>
          <a:xfrm>
            <a:off x="11639549" y="6350000"/>
            <a:ext cx="390525" cy="2889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74" name="Google Shape;374;p31"/>
          <p:cNvSpPr txBox="1"/>
          <p:nvPr/>
        </p:nvSpPr>
        <p:spPr>
          <a:xfrm>
            <a:off x="228600" y="1058091"/>
            <a:ext cx="325060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FEATURE SELECTION : Largest 72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5" name="Google Shape;375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6434" y="1786077"/>
            <a:ext cx="3152775" cy="4353466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31"/>
          <p:cNvSpPr txBox="1"/>
          <p:nvPr/>
        </p:nvSpPr>
        <p:spPr>
          <a:xfrm>
            <a:off x="6429103" y="1058091"/>
            <a:ext cx="325060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FEATURE SELECTION : Largest 65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7" name="Google Shape;377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61277" y="1786077"/>
            <a:ext cx="3293066" cy="43534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32"/>
          <p:cNvSpPr txBox="1"/>
          <p:nvPr>
            <p:ph type="title"/>
          </p:nvPr>
        </p:nvSpPr>
        <p:spPr>
          <a:xfrm>
            <a:off x="228600" y="191606"/>
            <a:ext cx="10515600" cy="50783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rgia"/>
              <a:buNone/>
            </a:pPr>
            <a:r>
              <a:rPr lang="en-US"/>
              <a:t>Outputs of the Model in Codes</a:t>
            </a:r>
            <a:endParaRPr/>
          </a:p>
        </p:txBody>
      </p:sp>
      <p:sp>
        <p:nvSpPr>
          <p:cNvPr id="383" name="Google Shape;383;p32"/>
          <p:cNvSpPr txBox="1"/>
          <p:nvPr>
            <p:ph idx="12" type="sldNum"/>
          </p:nvPr>
        </p:nvSpPr>
        <p:spPr>
          <a:xfrm>
            <a:off x="11639549" y="6350000"/>
            <a:ext cx="390525" cy="2889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84" name="Google Shape;384;p32"/>
          <p:cNvSpPr txBox="1"/>
          <p:nvPr/>
        </p:nvSpPr>
        <p:spPr>
          <a:xfrm>
            <a:off x="228600" y="1058091"/>
            <a:ext cx="325060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FEATURE SELECTION : Largest 50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5" name="Google Shape;385;p32"/>
          <p:cNvSpPr txBox="1"/>
          <p:nvPr/>
        </p:nvSpPr>
        <p:spPr>
          <a:xfrm>
            <a:off x="6429103" y="1058091"/>
            <a:ext cx="325060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FEATURE SELECTION : Largest 20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6" name="Google Shape;386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7881" y="1427423"/>
            <a:ext cx="2990850" cy="475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02779" y="1427422"/>
            <a:ext cx="3186249" cy="475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33"/>
          <p:cNvSpPr txBox="1"/>
          <p:nvPr>
            <p:ph type="title"/>
          </p:nvPr>
        </p:nvSpPr>
        <p:spPr>
          <a:xfrm>
            <a:off x="228600" y="191606"/>
            <a:ext cx="10515600" cy="50783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rgia"/>
              <a:buNone/>
            </a:pPr>
            <a:r>
              <a:rPr lang="en-US"/>
              <a:t>Outputs of the Model in Codes</a:t>
            </a:r>
            <a:endParaRPr/>
          </a:p>
        </p:txBody>
      </p:sp>
      <p:sp>
        <p:nvSpPr>
          <p:cNvPr id="393" name="Google Shape;393;p33"/>
          <p:cNvSpPr txBox="1"/>
          <p:nvPr>
            <p:ph idx="12" type="sldNum"/>
          </p:nvPr>
        </p:nvSpPr>
        <p:spPr>
          <a:xfrm>
            <a:off x="11639549" y="6350000"/>
            <a:ext cx="390525" cy="2889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94" name="Google Shape;394;p33"/>
          <p:cNvSpPr txBox="1"/>
          <p:nvPr/>
        </p:nvSpPr>
        <p:spPr>
          <a:xfrm>
            <a:off x="666206" y="1306286"/>
            <a:ext cx="425849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Feature Importance :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95" name="Google Shape;395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6206" y="1787298"/>
            <a:ext cx="4506685" cy="4417559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39653" y="1675618"/>
            <a:ext cx="5172075" cy="45292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4"/>
          <p:cNvSpPr txBox="1"/>
          <p:nvPr>
            <p:ph type="title"/>
          </p:nvPr>
        </p:nvSpPr>
        <p:spPr>
          <a:xfrm>
            <a:off x="228600" y="191606"/>
            <a:ext cx="10515600" cy="50783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rgia"/>
              <a:buNone/>
            </a:pPr>
            <a:r>
              <a:rPr lang="en-US"/>
              <a:t>Outputs of the Model in Codes</a:t>
            </a:r>
            <a:endParaRPr/>
          </a:p>
        </p:txBody>
      </p:sp>
      <p:sp>
        <p:nvSpPr>
          <p:cNvPr id="402" name="Google Shape;402;p34"/>
          <p:cNvSpPr txBox="1"/>
          <p:nvPr>
            <p:ph idx="12" type="sldNum"/>
          </p:nvPr>
        </p:nvSpPr>
        <p:spPr>
          <a:xfrm>
            <a:off x="11639549" y="6350000"/>
            <a:ext cx="390525" cy="2889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03" name="Google Shape;403;p34"/>
          <p:cNvSpPr txBox="1"/>
          <p:nvPr/>
        </p:nvSpPr>
        <p:spPr>
          <a:xfrm>
            <a:off x="666206" y="1306286"/>
            <a:ext cx="425849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Plot graph of feature importances :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4" name="Google Shape;404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5340" y="2042704"/>
            <a:ext cx="5337266" cy="43072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35"/>
          <p:cNvSpPr txBox="1"/>
          <p:nvPr>
            <p:ph type="title"/>
          </p:nvPr>
        </p:nvSpPr>
        <p:spPr>
          <a:xfrm>
            <a:off x="228600" y="191606"/>
            <a:ext cx="10515600" cy="50783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rgia"/>
              <a:buNone/>
            </a:pPr>
            <a:r>
              <a:rPr lang="en-US"/>
              <a:t>Correlation Matrix with Heatmap</a:t>
            </a:r>
            <a:endParaRPr/>
          </a:p>
        </p:txBody>
      </p:sp>
      <p:sp>
        <p:nvSpPr>
          <p:cNvPr id="410" name="Google Shape;410;p35"/>
          <p:cNvSpPr txBox="1"/>
          <p:nvPr>
            <p:ph idx="12" type="sldNum"/>
          </p:nvPr>
        </p:nvSpPr>
        <p:spPr>
          <a:xfrm>
            <a:off x="11639549" y="6350000"/>
            <a:ext cx="390525" cy="2889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11" name="Google Shape;411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5800" y="836023"/>
            <a:ext cx="10820400" cy="56823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36"/>
          <p:cNvSpPr txBox="1"/>
          <p:nvPr>
            <p:ph type="title"/>
          </p:nvPr>
        </p:nvSpPr>
        <p:spPr>
          <a:xfrm>
            <a:off x="228600" y="191606"/>
            <a:ext cx="10515600" cy="50783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rgia"/>
              <a:buNone/>
            </a:pPr>
            <a:r>
              <a:rPr lang="en-US"/>
              <a:t>Correlation matrix only for the top 50 features affecting</a:t>
            </a:r>
            <a:endParaRPr/>
          </a:p>
        </p:txBody>
      </p:sp>
      <p:sp>
        <p:nvSpPr>
          <p:cNvPr id="417" name="Google Shape;417;p36"/>
          <p:cNvSpPr txBox="1"/>
          <p:nvPr>
            <p:ph idx="12" type="sldNum"/>
          </p:nvPr>
        </p:nvSpPr>
        <p:spPr>
          <a:xfrm>
            <a:off x="11639549" y="6350000"/>
            <a:ext cx="390525" cy="2889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18" name="Google Shape;418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2475" y="822960"/>
            <a:ext cx="10687050" cy="56300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37"/>
          <p:cNvSpPr txBox="1"/>
          <p:nvPr>
            <p:ph type="title"/>
          </p:nvPr>
        </p:nvSpPr>
        <p:spPr>
          <a:xfrm>
            <a:off x="228600" y="191606"/>
            <a:ext cx="10515600" cy="50783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rgia"/>
              <a:buNone/>
            </a:pPr>
            <a:r>
              <a:rPr lang="en-US"/>
              <a:t>Feature Score for the top 20 features affecting</a:t>
            </a:r>
            <a:endParaRPr/>
          </a:p>
        </p:txBody>
      </p:sp>
      <p:sp>
        <p:nvSpPr>
          <p:cNvPr id="424" name="Google Shape;424;p37"/>
          <p:cNvSpPr txBox="1"/>
          <p:nvPr>
            <p:ph idx="12" type="sldNum"/>
          </p:nvPr>
        </p:nvSpPr>
        <p:spPr>
          <a:xfrm>
            <a:off x="11639549" y="6350000"/>
            <a:ext cx="390525" cy="2889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25" name="Google Shape;425;p37"/>
          <p:cNvSpPr txBox="1"/>
          <p:nvPr/>
        </p:nvSpPr>
        <p:spPr>
          <a:xfrm>
            <a:off x="666206" y="1306286"/>
            <a:ext cx="425849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Scores of feature importances :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26" name="Google Shape;426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56990" y="1914933"/>
            <a:ext cx="4751479" cy="39633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38"/>
          <p:cNvSpPr txBox="1"/>
          <p:nvPr>
            <p:ph type="title"/>
          </p:nvPr>
        </p:nvSpPr>
        <p:spPr>
          <a:xfrm>
            <a:off x="228600" y="191606"/>
            <a:ext cx="10515600" cy="50783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rgia"/>
              <a:buNone/>
            </a:pPr>
            <a:r>
              <a:rPr lang="en-US"/>
              <a:t>Correlation matrix only for the top 20 features affecting</a:t>
            </a:r>
            <a:endParaRPr/>
          </a:p>
        </p:txBody>
      </p:sp>
      <p:sp>
        <p:nvSpPr>
          <p:cNvPr id="432" name="Google Shape;432;p38"/>
          <p:cNvSpPr txBox="1"/>
          <p:nvPr>
            <p:ph idx="12" type="sldNum"/>
          </p:nvPr>
        </p:nvSpPr>
        <p:spPr>
          <a:xfrm>
            <a:off x="11639549" y="6350000"/>
            <a:ext cx="390525" cy="2889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33" name="Google Shape;433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2475" y="809897"/>
            <a:ext cx="10687050" cy="56431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39"/>
          <p:cNvSpPr txBox="1"/>
          <p:nvPr>
            <p:ph type="title"/>
          </p:nvPr>
        </p:nvSpPr>
        <p:spPr>
          <a:xfrm>
            <a:off x="228600" y="191606"/>
            <a:ext cx="10515600" cy="50783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rgia"/>
              <a:buNone/>
            </a:pPr>
            <a:r>
              <a:rPr lang="en-US"/>
              <a:t>Correlation matrix only for the top 20 features affecting</a:t>
            </a:r>
            <a:endParaRPr/>
          </a:p>
        </p:txBody>
      </p:sp>
      <p:sp>
        <p:nvSpPr>
          <p:cNvPr id="439" name="Google Shape;439;p39"/>
          <p:cNvSpPr txBox="1"/>
          <p:nvPr>
            <p:ph idx="12" type="sldNum"/>
          </p:nvPr>
        </p:nvSpPr>
        <p:spPr>
          <a:xfrm>
            <a:off x="11639549" y="6350000"/>
            <a:ext cx="390525" cy="2889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40" name="Google Shape;440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2475" y="809896"/>
            <a:ext cx="10687050" cy="55401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4"/>
          <p:cNvSpPr txBox="1"/>
          <p:nvPr>
            <p:ph type="title"/>
          </p:nvPr>
        </p:nvSpPr>
        <p:spPr>
          <a:xfrm>
            <a:off x="292962" y="100628"/>
            <a:ext cx="10460115" cy="67403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Georgia"/>
              <a:buNone/>
            </a:pPr>
            <a:r>
              <a:rPr lang="en-US" sz="1200"/>
              <a:t>Business pipeline:  </a:t>
            </a:r>
            <a:br>
              <a:rPr lang="en-US"/>
            </a:br>
            <a:r>
              <a:rPr lang="en-US"/>
              <a:t>CRISP-ML(Q) Methodology</a:t>
            </a:r>
            <a:endParaRPr/>
          </a:p>
        </p:txBody>
      </p:sp>
      <p:sp>
        <p:nvSpPr>
          <p:cNvPr id="119" name="Google Shape;119;p4"/>
          <p:cNvSpPr txBox="1"/>
          <p:nvPr>
            <p:ph idx="12" type="sldNum"/>
          </p:nvPr>
        </p:nvSpPr>
        <p:spPr>
          <a:xfrm>
            <a:off x="11639549" y="6350000"/>
            <a:ext cx="390525" cy="2889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20" name="Google Shape;120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51213" y="774659"/>
            <a:ext cx="5943612" cy="57454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40"/>
          <p:cNvSpPr txBox="1"/>
          <p:nvPr>
            <p:ph type="title"/>
          </p:nvPr>
        </p:nvSpPr>
        <p:spPr>
          <a:xfrm>
            <a:off x="228600" y="191605"/>
            <a:ext cx="10515600" cy="50783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rgia"/>
              <a:buNone/>
            </a:pPr>
            <a:r>
              <a:rPr lang="en-US"/>
              <a:t>Model Performance output </a:t>
            </a:r>
            <a:endParaRPr/>
          </a:p>
        </p:txBody>
      </p:sp>
      <p:sp>
        <p:nvSpPr>
          <p:cNvPr id="446" name="Google Shape;446;p40"/>
          <p:cNvSpPr txBox="1"/>
          <p:nvPr>
            <p:ph idx="12" type="sldNum"/>
          </p:nvPr>
        </p:nvSpPr>
        <p:spPr>
          <a:xfrm>
            <a:off x="11639549" y="6350000"/>
            <a:ext cx="390525" cy="2889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47" name="Google Shape;447;p40"/>
          <p:cNvSpPr txBox="1"/>
          <p:nvPr/>
        </p:nvSpPr>
        <p:spPr>
          <a:xfrm>
            <a:off x="666206" y="1280160"/>
            <a:ext cx="7563394" cy="1477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Heart Related Disease or Tests perfomed with patient has more risk compared to other related Diseases.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AF vs Stroke has the maximum number to Mortality Risk followed by LVSD, Hypertension, IPHIST, CKD, CANCER, CHD etc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lask" id="452" name="Google Shape;452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49830" y="1541770"/>
            <a:ext cx="3876165" cy="3876165"/>
          </a:xfrm>
          <a:prstGeom prst="rect">
            <a:avLst/>
          </a:prstGeom>
          <a:noFill/>
          <a:ln>
            <a:noFill/>
          </a:ln>
        </p:spPr>
      </p:pic>
      <p:sp>
        <p:nvSpPr>
          <p:cNvPr id="453" name="Google Shape;453;p41"/>
          <p:cNvSpPr txBox="1"/>
          <p:nvPr/>
        </p:nvSpPr>
        <p:spPr>
          <a:xfrm>
            <a:off x="491102" y="2139194"/>
            <a:ext cx="5754896" cy="18835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28600" lvl="0" marL="28575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Web Based</a:t>
            </a:r>
            <a:endParaRPr/>
          </a:p>
          <a:p>
            <a:pPr indent="-228600" lvl="0" marL="28575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Mobile Based</a:t>
            </a:r>
            <a:endParaRPr/>
          </a:p>
          <a:p>
            <a:pPr indent="-228600" lvl="0" marL="28575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Cloud Based</a:t>
            </a:r>
            <a:endParaRPr/>
          </a:p>
          <a:p>
            <a:pPr indent="-228600" lvl="0" marL="28575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Enterprise Based</a:t>
            </a:r>
            <a:endParaRPr/>
          </a:p>
        </p:txBody>
      </p:sp>
      <p:sp>
        <p:nvSpPr>
          <p:cNvPr id="454" name="Google Shape;454;p41"/>
          <p:cNvSpPr txBox="1"/>
          <p:nvPr>
            <p:ph type="title"/>
          </p:nvPr>
        </p:nvSpPr>
        <p:spPr>
          <a:xfrm>
            <a:off x="228600" y="191605"/>
            <a:ext cx="10515600" cy="50783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rgia"/>
              <a:buNone/>
            </a:pPr>
            <a:r>
              <a:rPr lang="en-US"/>
              <a:t>Deployment Strategy</a:t>
            </a:r>
            <a:endParaRPr/>
          </a:p>
        </p:txBody>
      </p:sp>
      <p:sp>
        <p:nvSpPr>
          <p:cNvPr id="455" name="Google Shape;455;p41"/>
          <p:cNvSpPr txBox="1"/>
          <p:nvPr>
            <p:ph idx="12" type="sldNum"/>
          </p:nvPr>
        </p:nvSpPr>
        <p:spPr>
          <a:xfrm>
            <a:off x="11639549" y="6350000"/>
            <a:ext cx="390525" cy="2889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ttitudes 2 Animal Cognition Survey – The Anthrozoologist" id="460" name="Google Shape;460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0414" y="300790"/>
            <a:ext cx="5971172" cy="59711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63432" y="1216936"/>
            <a:ext cx="2275724" cy="12744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229" y="5247664"/>
            <a:ext cx="3128211" cy="105082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5"/>
          <p:cNvSpPr txBox="1"/>
          <p:nvPr>
            <p:ph type="title"/>
          </p:nvPr>
        </p:nvSpPr>
        <p:spPr>
          <a:xfrm>
            <a:off x="228600" y="191605"/>
            <a:ext cx="10515600" cy="50783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rgia"/>
              <a:buNone/>
            </a:pPr>
            <a:r>
              <a:rPr lang="en-US"/>
              <a:t>Technical Stacks</a:t>
            </a:r>
            <a:endParaRPr/>
          </a:p>
        </p:txBody>
      </p:sp>
      <p:sp>
        <p:nvSpPr>
          <p:cNvPr id="128" name="Google Shape;128;p5"/>
          <p:cNvSpPr txBox="1"/>
          <p:nvPr>
            <p:ph idx="12" type="sldNum"/>
          </p:nvPr>
        </p:nvSpPr>
        <p:spPr>
          <a:xfrm>
            <a:off x="11639549" y="6350000"/>
            <a:ext cx="390525" cy="2889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29" name="Google Shape;129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77240" y="1134589"/>
            <a:ext cx="2486192" cy="153123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nstance - Cloudbizz SQL Express Edition 10GB | Cloudbizz | NET Computer  Group" id="130" name="Google Shape;130;p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50202" y="2878728"/>
            <a:ext cx="1340267" cy="110054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eroku App - Hacker's favourite at Hackathon Stuttgart 2017" id="131" name="Google Shape;131;p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0" y="3979272"/>
            <a:ext cx="3128211" cy="126839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icrosoft launches Visual Studio Online public preview and ML.NET 1.4 |  VentureBeat" id="132" name="Google Shape;132;p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753561" y="3951656"/>
            <a:ext cx="2495466" cy="12477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956684" y="5161075"/>
            <a:ext cx="2182472" cy="105082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5"/>
          <p:cNvSpPr txBox="1"/>
          <p:nvPr/>
        </p:nvSpPr>
        <p:spPr>
          <a:xfrm>
            <a:off x="6400800" y="1610336"/>
            <a:ext cx="5413960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Python, Google Colab, Pandas, Numpy, sklearn, SelectKBest, Chi2, ExtraTreesClassifier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Cheat-sheet for Google Colab. In this tutorial, you will learn how to… | by  Tanu N Prabhu | Towards Data Science" id="135" name="Google Shape;135;p5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Cheat-sheet for Google Colab. In this tutorial, you will learn how to… | by  Tanu N Prabhu | Towards Data Science" id="136" name="Google Shape;136;p5"/>
          <p:cNvSpPr/>
          <p:nvPr/>
        </p:nvSpPr>
        <p:spPr>
          <a:xfrm>
            <a:off x="307975" y="79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7" name="Google Shape;137;p5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753561" y="2141759"/>
            <a:ext cx="2220955" cy="23063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6"/>
          <p:cNvSpPr txBox="1"/>
          <p:nvPr>
            <p:ph type="title"/>
          </p:nvPr>
        </p:nvSpPr>
        <p:spPr>
          <a:xfrm>
            <a:off x="228600" y="191605"/>
            <a:ext cx="10515600" cy="50783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rgia"/>
              <a:buNone/>
            </a:pPr>
            <a:r>
              <a:rPr lang="en-US"/>
              <a:t>Project Architecture / Data Pipeline</a:t>
            </a:r>
            <a:endParaRPr/>
          </a:p>
        </p:txBody>
      </p:sp>
      <p:sp>
        <p:nvSpPr>
          <p:cNvPr id="143" name="Google Shape;143;p6"/>
          <p:cNvSpPr txBox="1"/>
          <p:nvPr>
            <p:ph idx="12" type="sldNum"/>
          </p:nvPr>
        </p:nvSpPr>
        <p:spPr>
          <a:xfrm>
            <a:off x="11639549" y="6350000"/>
            <a:ext cx="390525" cy="2889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4" name="Google Shape;144;p6"/>
          <p:cNvSpPr txBox="1"/>
          <p:nvPr/>
        </p:nvSpPr>
        <p:spPr>
          <a:xfrm>
            <a:off x="326571" y="1397726"/>
            <a:ext cx="5760720" cy="25853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arenR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Cleansing : Removed Columns which had very less number of data points.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arenR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Preparation : Dropped columns which has high variance and which are not useful in the Data Modeling. Ex : SK_PatientID, GP_PRACTICE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arenR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EDA : Performed EDA for the Data set. Please see screenshot.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arenR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Feature Engineering on Categorical Data through Encoding Categorical Features.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5" name="Google Shape;145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87291" y="1240019"/>
            <a:ext cx="6104709" cy="3019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7"/>
          <p:cNvSpPr txBox="1"/>
          <p:nvPr/>
        </p:nvSpPr>
        <p:spPr>
          <a:xfrm>
            <a:off x="161926" y="2000924"/>
            <a:ext cx="7561320" cy="351173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-228600" lvl="0" marL="28575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provided.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28575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cleansing : Cleaned data by removing multiple columns which had only one records.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5715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28575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Understood each and every columns meaning and Tests which are used to diagnose diseases.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76200" lvl="0" marL="28575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5715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Database" id="151" name="Google Shape;151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81168" y="1376312"/>
            <a:ext cx="3547689" cy="3547689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7"/>
          <p:cNvSpPr txBox="1"/>
          <p:nvPr>
            <p:ph type="title"/>
          </p:nvPr>
        </p:nvSpPr>
        <p:spPr>
          <a:xfrm>
            <a:off x="228600" y="177755"/>
            <a:ext cx="10515600" cy="53553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rgia"/>
              <a:buNone/>
            </a:pPr>
            <a:r>
              <a:rPr lang="en-US"/>
              <a:t>Data Preparation</a:t>
            </a:r>
            <a:endParaRPr/>
          </a:p>
        </p:txBody>
      </p:sp>
      <p:sp>
        <p:nvSpPr>
          <p:cNvPr id="153" name="Google Shape;153;p7"/>
          <p:cNvSpPr txBox="1"/>
          <p:nvPr>
            <p:ph idx="12" type="sldNum"/>
          </p:nvPr>
        </p:nvSpPr>
        <p:spPr>
          <a:xfrm>
            <a:off x="11639549" y="6350000"/>
            <a:ext cx="390525" cy="2889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8E2F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8"/>
          <p:cNvSpPr txBox="1"/>
          <p:nvPr/>
        </p:nvSpPr>
        <p:spPr>
          <a:xfrm>
            <a:off x="1010024" y="3050435"/>
            <a:ext cx="4581307" cy="75713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Model Building</a:t>
            </a:r>
            <a:endParaRPr/>
          </a:p>
        </p:txBody>
      </p:sp>
      <p:sp>
        <p:nvSpPr>
          <p:cNvPr id="160" name="Google Shape;160;p8"/>
          <p:cNvSpPr txBox="1"/>
          <p:nvPr>
            <p:ph type="title"/>
          </p:nvPr>
        </p:nvSpPr>
        <p:spPr>
          <a:xfrm>
            <a:off x="228600" y="191605"/>
            <a:ext cx="10515600" cy="50783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rgia"/>
              <a:buNone/>
            </a:pPr>
            <a:r>
              <a:rPr lang="en-US"/>
              <a:t> </a:t>
            </a:r>
            <a:endParaRPr/>
          </a:p>
        </p:txBody>
      </p:sp>
      <p:sp>
        <p:nvSpPr>
          <p:cNvPr id="161" name="Google Shape;161;p8"/>
          <p:cNvSpPr txBox="1"/>
          <p:nvPr>
            <p:ph idx="12" type="sldNum"/>
          </p:nvPr>
        </p:nvSpPr>
        <p:spPr>
          <a:xfrm>
            <a:off x="11639549" y="6350000"/>
            <a:ext cx="390525" cy="2889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Bim, building, computer, document, plan, research, simulation icon - Download on Iconfinder" id="162" name="Google Shape;162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62749" y="891041"/>
            <a:ext cx="4876800" cy="487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9"/>
          <p:cNvSpPr txBox="1"/>
          <p:nvPr/>
        </p:nvSpPr>
        <p:spPr>
          <a:xfrm>
            <a:off x="302089" y="1343886"/>
            <a:ext cx="12194711" cy="54709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Algorithms used: 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2" marL="628650" marR="0" rtl="0" algn="l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0" i="0" lang="en-U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Logistic Regression</a:t>
            </a:r>
            <a:endParaRPr/>
          </a:p>
          <a:p>
            <a:pPr indent="0" lvl="2" marL="628650" marR="0" rtl="0" algn="l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0" i="0" lang="en-U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Applied SelectKBest class to extract Top 20 Features.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2" marL="628650" marR="0" rtl="0" algn="l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0" i="0" lang="en-U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Feature scoring for each column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2" marL="628650" marR="0" rtl="0" algn="l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0" i="0" lang="en-U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Decision Tree with ‘5’ trees</a:t>
            </a:r>
            <a:endParaRPr/>
          </a:p>
          <a:p>
            <a:pPr indent="0" lvl="1" marL="457200" marR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Descriptions:</a:t>
            </a:r>
            <a:endParaRPr/>
          </a:p>
          <a:p>
            <a:pPr indent="0" lvl="2" marL="628650" marR="0" rtl="0" algn="l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0" i="0" lang="en-U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Split the data into training (70%) &amp; testing (30%)</a:t>
            </a:r>
            <a:endParaRPr/>
          </a:p>
          <a:p>
            <a:pPr indent="0" lvl="2" marL="628650" marR="0" rtl="0" algn="l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0" i="0" lang="en-US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Regularization techniques used: k value in KNN; # of tree in Decision Tree</a:t>
            </a:r>
            <a:endParaRPr/>
          </a:p>
          <a:p>
            <a:pPr indent="0" lvl="0" marL="0" marR="0" rtl="0" algn="l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1" marL="457200" marR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58750" lvl="0" marL="28575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9"/>
          <p:cNvSpPr txBox="1"/>
          <p:nvPr>
            <p:ph type="title"/>
          </p:nvPr>
        </p:nvSpPr>
        <p:spPr>
          <a:xfrm>
            <a:off x="302089" y="83100"/>
            <a:ext cx="10442111" cy="50783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eorgia"/>
              <a:buNone/>
            </a:pPr>
            <a:r>
              <a:rPr lang="en-US"/>
              <a:t>Model Description </a:t>
            </a:r>
            <a:endParaRPr/>
          </a:p>
        </p:txBody>
      </p:sp>
      <p:sp>
        <p:nvSpPr>
          <p:cNvPr id="169" name="Google Shape;169;p9"/>
          <p:cNvSpPr txBox="1"/>
          <p:nvPr>
            <p:ph idx="12" type="sldNum"/>
          </p:nvPr>
        </p:nvSpPr>
        <p:spPr>
          <a:xfrm>
            <a:off x="11639549" y="6350000"/>
            <a:ext cx="390525" cy="2889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2021-03-18T06:35:56Z</dcterms:created>
  <dc:creator>Narang,Savleen Kaur</dc:creator>
</cp:coreProperties>
</file>